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285" r:id="rId58"/>
    <p:sldId id="286" r:id="rId5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Parisienne" charset="1" panose="03020507000000020002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Luthier" charset="1" panose="00000000000000000000"/>
      <p:regular r:id="rId13"/>
    </p:embeddedFont>
    <p:embeddedFont>
      <p:font typeface="Luthier Bold" charset="1" panose="00000000000000000000"/>
      <p:regular r:id="rId14"/>
    </p:embeddedFont>
    <p:embeddedFont>
      <p:font typeface="Luthier Italics" charset="1" panose="00000000000000000000"/>
      <p:regular r:id="rId15"/>
    </p:embeddedFont>
    <p:embeddedFont>
      <p:font typeface="Luthier Bold Italics" charset="1" panose="00000000000000000000"/>
      <p:regular r:id="rId16"/>
    </p:embeddedFont>
    <p:embeddedFont>
      <p:font typeface="Times Neue Roman" charset="1" panose="00000500000000000000"/>
      <p:regular r:id="rId17"/>
    </p:embeddedFont>
    <p:embeddedFont>
      <p:font typeface="Times Neue Roman Bold" charset="1" panose="00000800000000000000"/>
      <p:regular r:id="rId18"/>
    </p:embeddedFont>
    <p:embeddedFont>
      <p:font typeface="Times Neue Roman Italics" charset="1" panose="00000500000000000000"/>
      <p:regular r:id="rId19"/>
    </p:embeddedFont>
    <p:embeddedFont>
      <p:font typeface="Times Neue Roman Bold Italics" charset="1" panose="00000800000000000000"/>
      <p:regular r:id="rId20"/>
    </p:embeddedFont>
    <p:embeddedFont>
      <p:font typeface="Poppins Medium" charset="1" panose="02000000000000000000"/>
      <p:regular r:id="rId21"/>
    </p:embeddedFont>
    <p:embeddedFont>
      <p:font typeface="Poppins Medium Bold" charset="1" panose="02000000000000000000"/>
      <p:regular r:id="rId22"/>
    </p:embeddedFont>
    <p:embeddedFont>
      <p:font typeface="cwTeXMing" charset="1" panose="02000609000000000000"/>
      <p:regular r:id="rId23"/>
    </p:embeddedFont>
    <p:embeddedFont>
      <p:font typeface="Arbutus Slab" charset="1" panose="02000000000000000000"/>
      <p:regular r:id="rId24"/>
    </p:embeddedFont>
    <p:embeddedFont>
      <p:font typeface="Montserrat" charset="1" panose="00000500000000000000"/>
      <p:regular r:id="rId25"/>
    </p:embeddedFont>
    <p:embeddedFont>
      <p:font typeface="Montserrat Bold" charset="1" panose="00000600000000000000"/>
      <p:regular r:id="rId26"/>
    </p:embeddedFont>
    <p:embeddedFont>
      <p:font typeface="Montserrat Italics" charset="1" panose="00000500000000000000"/>
      <p:regular r:id="rId27"/>
    </p:embeddedFont>
    <p:embeddedFont>
      <p:font typeface="Montserrat Bold Italics" charset="1" panose="000006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46" Target="slides/slide18.xml" Type="http://schemas.openxmlformats.org/officeDocument/2006/relationships/slide"/><Relationship Id="rId47" Target="slides/slide19.xml" Type="http://schemas.openxmlformats.org/officeDocument/2006/relationships/slide"/><Relationship Id="rId48" Target="slides/slide20.xml" Type="http://schemas.openxmlformats.org/officeDocument/2006/relationships/slide"/><Relationship Id="rId49" Target="slides/slide21.xml" Type="http://schemas.openxmlformats.org/officeDocument/2006/relationships/slide"/><Relationship Id="rId5" Target="tableStyles.xml" Type="http://schemas.openxmlformats.org/officeDocument/2006/relationships/tableStyles"/><Relationship Id="rId50" Target="slides/slide22.xml" Type="http://schemas.openxmlformats.org/officeDocument/2006/relationships/slide"/><Relationship Id="rId51" Target="slides/slide23.xml" Type="http://schemas.openxmlformats.org/officeDocument/2006/relationships/slide"/><Relationship Id="rId52" Target="slides/slide24.xml" Type="http://schemas.openxmlformats.org/officeDocument/2006/relationships/slide"/><Relationship Id="rId53" Target="slides/slide25.xml" Type="http://schemas.openxmlformats.org/officeDocument/2006/relationships/slide"/><Relationship Id="rId54" Target="slides/slide26.xml" Type="http://schemas.openxmlformats.org/officeDocument/2006/relationships/slide"/><Relationship Id="rId55" Target="slides/slide27.xml" Type="http://schemas.openxmlformats.org/officeDocument/2006/relationships/slide"/><Relationship Id="rId56" Target="slides/slide28.xml" Type="http://schemas.openxmlformats.org/officeDocument/2006/relationships/slide"/><Relationship Id="rId57" Target="slides/slide29.xml" Type="http://schemas.openxmlformats.org/officeDocument/2006/relationships/slide"/><Relationship Id="rId58" Target="slides/slide30.xml" Type="http://schemas.openxmlformats.org/officeDocument/2006/relationships/slide"/><Relationship Id="rId59" Target="slides/slide3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475766" y="6884993"/>
            <a:ext cx="8148032" cy="0"/>
          </a:xfrm>
          <a:prstGeom prst="line">
            <a:avLst/>
          </a:prstGeom>
          <a:ln cap="rnd" w="9525">
            <a:solidFill>
              <a:srgbClr val="2A2A4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46681" y="6670278"/>
            <a:ext cx="429085" cy="438956"/>
            <a:chOff x="0" y="0"/>
            <a:chExt cx="1875430" cy="1918574"/>
          </a:xfrm>
        </p:grpSpPr>
        <p:sp>
          <p:nvSpPr>
            <p:cNvPr name="Freeform 4" id="4"/>
            <p:cNvSpPr/>
            <p:nvPr/>
          </p:nvSpPr>
          <p:spPr>
            <a:xfrm>
              <a:off x="31750" y="31750"/>
              <a:ext cx="1811930" cy="1855074"/>
            </a:xfrm>
            <a:custGeom>
              <a:avLst/>
              <a:gdLst/>
              <a:ahLst/>
              <a:cxnLst/>
              <a:rect r="r" b="b" t="t" l="l"/>
              <a:pathLst>
                <a:path h="1855074" w="1811930">
                  <a:moveTo>
                    <a:pt x="1719220" y="1855074"/>
                  </a:moveTo>
                  <a:lnTo>
                    <a:pt x="92710" y="1855074"/>
                  </a:lnTo>
                  <a:cubicBezTo>
                    <a:pt x="41910" y="1855074"/>
                    <a:pt x="0" y="1813164"/>
                    <a:pt x="0" y="176236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950" y="0"/>
                  </a:lnTo>
                  <a:cubicBezTo>
                    <a:pt x="1768750" y="0"/>
                    <a:pt x="1810660" y="41910"/>
                    <a:pt x="1810660" y="92710"/>
                  </a:cubicBezTo>
                  <a:lnTo>
                    <a:pt x="1810660" y="1761094"/>
                  </a:lnTo>
                  <a:cubicBezTo>
                    <a:pt x="1811930" y="1813165"/>
                    <a:pt x="1770020" y="1855074"/>
                    <a:pt x="1719220" y="1855074"/>
                  </a:cubicBezTo>
                  <a:close/>
                </a:path>
              </a:pathLst>
            </a:custGeom>
            <a:solidFill>
              <a:srgbClr val="CED5F4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1875430" cy="1918575"/>
            </a:xfrm>
            <a:custGeom>
              <a:avLst/>
              <a:gdLst/>
              <a:ahLst/>
              <a:cxnLst/>
              <a:rect r="r" b="b" t="t" l="l"/>
              <a:pathLst>
                <a:path h="1918575" w="1875430">
                  <a:moveTo>
                    <a:pt x="1750970" y="59690"/>
                  </a:moveTo>
                  <a:cubicBezTo>
                    <a:pt x="1786530" y="59690"/>
                    <a:pt x="1815740" y="88900"/>
                    <a:pt x="1815740" y="124460"/>
                  </a:cubicBezTo>
                  <a:lnTo>
                    <a:pt x="1815740" y="1794115"/>
                  </a:lnTo>
                  <a:cubicBezTo>
                    <a:pt x="1815740" y="1829675"/>
                    <a:pt x="1786530" y="1858885"/>
                    <a:pt x="1750970" y="1858885"/>
                  </a:cubicBezTo>
                  <a:lnTo>
                    <a:pt x="124460" y="1858885"/>
                  </a:lnTo>
                  <a:cubicBezTo>
                    <a:pt x="88900" y="1858885"/>
                    <a:pt x="59690" y="1829675"/>
                    <a:pt x="59690" y="17941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50970" y="59690"/>
                  </a:lnTo>
                  <a:moveTo>
                    <a:pt x="17509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94115"/>
                  </a:lnTo>
                  <a:cubicBezTo>
                    <a:pt x="0" y="1862694"/>
                    <a:pt x="55880" y="1918575"/>
                    <a:pt x="124460" y="1918575"/>
                  </a:cubicBezTo>
                  <a:lnTo>
                    <a:pt x="1750970" y="1918575"/>
                  </a:lnTo>
                  <a:cubicBezTo>
                    <a:pt x="1819550" y="1918575"/>
                    <a:pt x="1875430" y="1862694"/>
                    <a:pt x="1875430" y="1794115"/>
                  </a:cubicBezTo>
                  <a:lnTo>
                    <a:pt x="1875430" y="124460"/>
                  </a:lnTo>
                  <a:cubicBezTo>
                    <a:pt x="1875430" y="55880"/>
                    <a:pt x="1819550" y="0"/>
                    <a:pt x="1750970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35239" y="6670278"/>
            <a:ext cx="429085" cy="438956"/>
            <a:chOff x="0" y="0"/>
            <a:chExt cx="1875430" cy="1918574"/>
          </a:xfrm>
        </p:grpSpPr>
        <p:sp>
          <p:nvSpPr>
            <p:cNvPr name="Freeform 7" id="7"/>
            <p:cNvSpPr/>
            <p:nvPr/>
          </p:nvSpPr>
          <p:spPr>
            <a:xfrm>
              <a:off x="31750" y="31750"/>
              <a:ext cx="1811930" cy="1855074"/>
            </a:xfrm>
            <a:custGeom>
              <a:avLst/>
              <a:gdLst/>
              <a:ahLst/>
              <a:cxnLst/>
              <a:rect r="r" b="b" t="t" l="l"/>
              <a:pathLst>
                <a:path h="1855074" w="1811930">
                  <a:moveTo>
                    <a:pt x="1719220" y="1855074"/>
                  </a:moveTo>
                  <a:lnTo>
                    <a:pt x="92710" y="1855074"/>
                  </a:lnTo>
                  <a:cubicBezTo>
                    <a:pt x="41910" y="1855074"/>
                    <a:pt x="0" y="1813164"/>
                    <a:pt x="0" y="176236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950" y="0"/>
                  </a:lnTo>
                  <a:cubicBezTo>
                    <a:pt x="1768750" y="0"/>
                    <a:pt x="1810660" y="41910"/>
                    <a:pt x="1810660" y="92710"/>
                  </a:cubicBezTo>
                  <a:lnTo>
                    <a:pt x="1810660" y="1761094"/>
                  </a:lnTo>
                  <a:cubicBezTo>
                    <a:pt x="1811930" y="1813165"/>
                    <a:pt x="1770020" y="1855074"/>
                    <a:pt x="1719220" y="1855074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1875430" cy="1918575"/>
            </a:xfrm>
            <a:custGeom>
              <a:avLst/>
              <a:gdLst/>
              <a:ahLst/>
              <a:cxnLst/>
              <a:rect r="r" b="b" t="t" l="l"/>
              <a:pathLst>
                <a:path h="1918575" w="1875430">
                  <a:moveTo>
                    <a:pt x="1750970" y="59690"/>
                  </a:moveTo>
                  <a:cubicBezTo>
                    <a:pt x="1786530" y="59690"/>
                    <a:pt x="1815740" y="88900"/>
                    <a:pt x="1815740" y="124460"/>
                  </a:cubicBezTo>
                  <a:lnTo>
                    <a:pt x="1815740" y="1794115"/>
                  </a:lnTo>
                  <a:cubicBezTo>
                    <a:pt x="1815740" y="1829675"/>
                    <a:pt x="1786530" y="1858885"/>
                    <a:pt x="1750970" y="1858885"/>
                  </a:cubicBezTo>
                  <a:lnTo>
                    <a:pt x="124460" y="1858885"/>
                  </a:lnTo>
                  <a:cubicBezTo>
                    <a:pt x="88900" y="1858885"/>
                    <a:pt x="59690" y="1829675"/>
                    <a:pt x="59690" y="17941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50970" y="59690"/>
                  </a:lnTo>
                  <a:moveTo>
                    <a:pt x="17509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94115"/>
                  </a:lnTo>
                  <a:cubicBezTo>
                    <a:pt x="0" y="1862694"/>
                    <a:pt x="55880" y="1918575"/>
                    <a:pt x="124460" y="1918575"/>
                  </a:cubicBezTo>
                  <a:lnTo>
                    <a:pt x="1750970" y="1918575"/>
                  </a:lnTo>
                  <a:cubicBezTo>
                    <a:pt x="1819550" y="1918575"/>
                    <a:pt x="1875430" y="1862694"/>
                    <a:pt x="1875430" y="1794115"/>
                  </a:cubicBezTo>
                  <a:lnTo>
                    <a:pt x="1875430" y="124460"/>
                  </a:lnTo>
                  <a:cubicBezTo>
                    <a:pt x="1875430" y="55880"/>
                    <a:pt x="1819550" y="0"/>
                    <a:pt x="1750970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623798" y="6670278"/>
            <a:ext cx="429085" cy="438956"/>
            <a:chOff x="0" y="0"/>
            <a:chExt cx="1875430" cy="1918574"/>
          </a:xfrm>
        </p:grpSpPr>
        <p:sp>
          <p:nvSpPr>
            <p:cNvPr name="Freeform 10" id="10"/>
            <p:cNvSpPr/>
            <p:nvPr/>
          </p:nvSpPr>
          <p:spPr>
            <a:xfrm>
              <a:off x="31750" y="31750"/>
              <a:ext cx="1811930" cy="1855074"/>
            </a:xfrm>
            <a:custGeom>
              <a:avLst/>
              <a:gdLst/>
              <a:ahLst/>
              <a:cxnLst/>
              <a:rect r="r" b="b" t="t" l="l"/>
              <a:pathLst>
                <a:path h="1855074" w="1811930">
                  <a:moveTo>
                    <a:pt x="1719220" y="1855074"/>
                  </a:moveTo>
                  <a:lnTo>
                    <a:pt x="92710" y="1855074"/>
                  </a:lnTo>
                  <a:cubicBezTo>
                    <a:pt x="41910" y="1855074"/>
                    <a:pt x="0" y="1813164"/>
                    <a:pt x="0" y="176236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950" y="0"/>
                  </a:lnTo>
                  <a:cubicBezTo>
                    <a:pt x="1768750" y="0"/>
                    <a:pt x="1810660" y="41910"/>
                    <a:pt x="1810660" y="92710"/>
                  </a:cubicBezTo>
                  <a:lnTo>
                    <a:pt x="1810660" y="1761094"/>
                  </a:lnTo>
                  <a:cubicBezTo>
                    <a:pt x="1811930" y="1813165"/>
                    <a:pt x="1770020" y="1855074"/>
                    <a:pt x="1719220" y="1855074"/>
                  </a:cubicBezTo>
                  <a:close/>
                </a:path>
              </a:pathLst>
            </a:custGeom>
            <a:solidFill>
              <a:srgbClr val="CED5F4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1875430" cy="1918575"/>
            </a:xfrm>
            <a:custGeom>
              <a:avLst/>
              <a:gdLst/>
              <a:ahLst/>
              <a:cxnLst/>
              <a:rect r="r" b="b" t="t" l="l"/>
              <a:pathLst>
                <a:path h="1918575" w="1875430">
                  <a:moveTo>
                    <a:pt x="1750970" y="59690"/>
                  </a:moveTo>
                  <a:cubicBezTo>
                    <a:pt x="1786530" y="59690"/>
                    <a:pt x="1815740" y="88900"/>
                    <a:pt x="1815740" y="124460"/>
                  </a:cubicBezTo>
                  <a:lnTo>
                    <a:pt x="1815740" y="1794115"/>
                  </a:lnTo>
                  <a:cubicBezTo>
                    <a:pt x="1815740" y="1829675"/>
                    <a:pt x="1786530" y="1858885"/>
                    <a:pt x="1750970" y="1858885"/>
                  </a:cubicBezTo>
                  <a:lnTo>
                    <a:pt x="124460" y="1858885"/>
                  </a:lnTo>
                  <a:cubicBezTo>
                    <a:pt x="88900" y="1858885"/>
                    <a:pt x="59690" y="1829675"/>
                    <a:pt x="59690" y="17941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50970" y="59690"/>
                  </a:lnTo>
                  <a:moveTo>
                    <a:pt x="17509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94115"/>
                  </a:lnTo>
                  <a:cubicBezTo>
                    <a:pt x="0" y="1862694"/>
                    <a:pt x="55880" y="1918575"/>
                    <a:pt x="124460" y="1918575"/>
                  </a:cubicBezTo>
                  <a:lnTo>
                    <a:pt x="1750970" y="1918575"/>
                  </a:lnTo>
                  <a:cubicBezTo>
                    <a:pt x="1819550" y="1918575"/>
                    <a:pt x="1875430" y="1862694"/>
                    <a:pt x="1875430" y="1794115"/>
                  </a:cubicBezTo>
                  <a:lnTo>
                    <a:pt x="1875430" y="124460"/>
                  </a:lnTo>
                  <a:cubicBezTo>
                    <a:pt x="1875430" y="55880"/>
                    <a:pt x="1819550" y="0"/>
                    <a:pt x="1750970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361232" y="-195469"/>
            <a:ext cx="18911385" cy="1693940"/>
            <a:chOff x="0" y="0"/>
            <a:chExt cx="82657328" cy="7403825"/>
          </a:xfrm>
        </p:grpSpPr>
        <p:sp>
          <p:nvSpPr>
            <p:cNvPr name="Freeform 13" id="13"/>
            <p:cNvSpPr/>
            <p:nvPr/>
          </p:nvSpPr>
          <p:spPr>
            <a:xfrm>
              <a:off x="31750" y="31750"/>
              <a:ext cx="82593830" cy="7340325"/>
            </a:xfrm>
            <a:custGeom>
              <a:avLst/>
              <a:gdLst/>
              <a:ahLst/>
              <a:cxnLst/>
              <a:rect r="r" b="b" t="t" l="l"/>
              <a:pathLst>
                <a:path h="7340325" w="82593830">
                  <a:moveTo>
                    <a:pt x="82501116" y="7340325"/>
                  </a:moveTo>
                  <a:lnTo>
                    <a:pt x="92710" y="7340325"/>
                  </a:lnTo>
                  <a:cubicBezTo>
                    <a:pt x="41910" y="7340325"/>
                    <a:pt x="0" y="7298415"/>
                    <a:pt x="0" y="724761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2499851" y="0"/>
                  </a:lnTo>
                  <a:cubicBezTo>
                    <a:pt x="82550651" y="0"/>
                    <a:pt x="82592559" y="41910"/>
                    <a:pt x="82592559" y="92710"/>
                  </a:cubicBezTo>
                  <a:lnTo>
                    <a:pt x="82592559" y="7246345"/>
                  </a:lnTo>
                  <a:cubicBezTo>
                    <a:pt x="82593830" y="7298415"/>
                    <a:pt x="82551916" y="7340325"/>
                    <a:pt x="82501116" y="7340325"/>
                  </a:cubicBezTo>
                  <a:close/>
                </a:path>
              </a:pathLst>
            </a:custGeom>
            <a:solidFill>
              <a:srgbClr val="F8F0CB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0"/>
              <a:ext cx="82657330" cy="7403825"/>
            </a:xfrm>
            <a:custGeom>
              <a:avLst/>
              <a:gdLst/>
              <a:ahLst/>
              <a:cxnLst/>
              <a:rect r="r" b="b" t="t" l="l"/>
              <a:pathLst>
                <a:path h="7403825" w="82657330">
                  <a:moveTo>
                    <a:pt x="82532866" y="59690"/>
                  </a:moveTo>
                  <a:cubicBezTo>
                    <a:pt x="82568430" y="59690"/>
                    <a:pt x="82597637" y="88900"/>
                    <a:pt x="82597637" y="124460"/>
                  </a:cubicBezTo>
                  <a:lnTo>
                    <a:pt x="82597637" y="7279365"/>
                  </a:lnTo>
                  <a:cubicBezTo>
                    <a:pt x="82597637" y="7314925"/>
                    <a:pt x="82568430" y="7344135"/>
                    <a:pt x="82532866" y="7344135"/>
                  </a:cubicBezTo>
                  <a:lnTo>
                    <a:pt x="124460" y="7344135"/>
                  </a:lnTo>
                  <a:cubicBezTo>
                    <a:pt x="88900" y="7344135"/>
                    <a:pt x="59690" y="7314925"/>
                    <a:pt x="59690" y="727936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2532866" y="59690"/>
                  </a:lnTo>
                  <a:moveTo>
                    <a:pt x="825328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279365"/>
                  </a:lnTo>
                  <a:cubicBezTo>
                    <a:pt x="0" y="7347945"/>
                    <a:pt x="55880" y="7403825"/>
                    <a:pt x="124460" y="7403825"/>
                  </a:cubicBezTo>
                  <a:lnTo>
                    <a:pt x="82532866" y="7403825"/>
                  </a:lnTo>
                  <a:cubicBezTo>
                    <a:pt x="82601451" y="7403825"/>
                    <a:pt x="82657330" y="7347945"/>
                    <a:pt x="82657330" y="7279365"/>
                  </a:cubicBezTo>
                  <a:lnTo>
                    <a:pt x="82657330" y="124460"/>
                  </a:lnTo>
                  <a:cubicBezTo>
                    <a:pt x="82657330" y="55880"/>
                    <a:pt x="82601451" y="0"/>
                    <a:pt x="82532866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212682" y="5413539"/>
            <a:ext cx="654209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3"/>
              </a:lnSpc>
              <a:spcBef>
                <a:spcPct val="0"/>
              </a:spcBef>
            </a:pPr>
            <a:r>
              <a:rPr lang="en-US" sz="2919">
                <a:solidFill>
                  <a:srgbClr val="2A2A40"/>
                </a:solidFill>
                <a:latin typeface="Montserrat Classic"/>
              </a:rPr>
              <a:t>---An Information Sharing App for Grad School Applyer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2914" y="8500428"/>
            <a:ext cx="353435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80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6335239" y="7422529"/>
            <a:ext cx="3534352" cy="1450644"/>
            <a:chOff x="0" y="0"/>
            <a:chExt cx="4712469" cy="193419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4712469" cy="104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2A2A40"/>
                  </a:solidFill>
                  <a:latin typeface="Montserrat Classic"/>
                </a:rPr>
                <a:t>technical</a:t>
              </a:r>
            </a:p>
            <a:p>
              <a:pPr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449899"/>
              <a:ext cx="4712469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95029" y="7422529"/>
            <a:ext cx="3534352" cy="1450644"/>
            <a:chOff x="0" y="0"/>
            <a:chExt cx="4712469" cy="193419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0"/>
              <a:ext cx="4712469" cy="104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2A2A40"/>
                  </a:solidFill>
                  <a:latin typeface="Montserrat Classic"/>
                </a:rPr>
                <a:t>DEMO</a:t>
              </a:r>
            </a:p>
            <a:p>
              <a:pPr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449899"/>
              <a:ext cx="4712469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23798" y="7422529"/>
            <a:ext cx="3534352" cy="1060119"/>
            <a:chOff x="0" y="0"/>
            <a:chExt cx="4712469" cy="141349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0"/>
              <a:ext cx="4712469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A2A40"/>
                  </a:solidFill>
                  <a:latin typeface="Montserrat Classic"/>
                </a:rPr>
                <a:t>REFLECTION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929199"/>
              <a:ext cx="4712469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54031" y="9003348"/>
            <a:ext cx="2703314" cy="97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A2A40"/>
                </a:solidFill>
                <a:latin typeface="Times Neue Roman"/>
              </a:rPr>
              <a:t>Penghao Weng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A2A40"/>
                </a:solidFill>
                <a:latin typeface="Times Neue Roman"/>
              </a:rPr>
              <a:t>pw1298@nyu.edu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2914" y="1682829"/>
            <a:ext cx="11302901" cy="2978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80"/>
              </a:lnSpc>
              <a:spcBef>
                <a:spcPct val="0"/>
              </a:spcBef>
            </a:pPr>
            <a:r>
              <a:rPr lang="en-US" sz="19483">
                <a:solidFill>
                  <a:srgbClr val="2A2A40"/>
                </a:solidFill>
                <a:latin typeface="Montserrat Classic"/>
              </a:rPr>
              <a:t>EasyRun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26589" y="9003348"/>
            <a:ext cx="2135743" cy="97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A2A40"/>
                </a:solidFill>
                <a:latin typeface="Times Neue Roman"/>
              </a:rPr>
              <a:t>Tang Sheng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A2A40"/>
                </a:solidFill>
                <a:latin typeface="Times Neue Roman"/>
              </a:rPr>
              <a:t>ts3906</a:t>
            </a:r>
            <a:r>
              <a:rPr lang="en-US" sz="2000">
                <a:solidFill>
                  <a:srgbClr val="2A2A40"/>
                </a:solidFill>
                <a:latin typeface="Times Neue Roman"/>
              </a:rPr>
              <a:t>@nyu.edu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851975" y="9003348"/>
            <a:ext cx="2111335" cy="97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A2A40"/>
                </a:solidFill>
                <a:latin typeface="Times Neue Roman"/>
              </a:rPr>
              <a:t>Yuqian Sun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A2A40"/>
                </a:solidFill>
                <a:latin typeface="Times Neue Roman"/>
              </a:rPr>
              <a:t>ys3982@nyu.edu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61866" y="0"/>
            <a:ext cx="1963669" cy="14984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63442" y="3170608"/>
            <a:ext cx="8821130" cy="608769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26766" y="3865344"/>
            <a:ext cx="8647676" cy="292278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01022" y="269939"/>
            <a:ext cx="1568595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IMPLEMENTATION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2A2A40"/>
                </a:solidFill>
                <a:latin typeface="Montserrat Classic"/>
              </a:rPr>
              <a:t>(CHANGE CONTRACT STATUS)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3707525"/>
            <a:ext cx="8115300" cy="40421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539247" y="2699866"/>
            <a:ext cx="8255884" cy="605746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01022" y="269939"/>
            <a:ext cx="1568595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IMPLEMENTATION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2A2A40"/>
                </a:solidFill>
                <a:latin typeface="Montserrat Classic"/>
              </a:rPr>
              <a:t>(RATE INSTITUTION)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5832" y="7068013"/>
            <a:ext cx="6426127" cy="15058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528895" y="2834788"/>
            <a:ext cx="9307410" cy="356408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220862" y="4397324"/>
            <a:ext cx="6574633" cy="534137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01022" y="549211"/>
            <a:ext cx="1568595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OBSERVER PATTERN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3753" y="2166228"/>
            <a:ext cx="5912452" cy="488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Sending CONTRACT</a:t>
            </a:r>
          </a:p>
          <a:p>
            <a:pPr>
              <a:lnSpc>
                <a:spcPts val="9600"/>
              </a:lnSpc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to Student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(BACKEND)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09195" y="2036445"/>
            <a:ext cx="8000343" cy="310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2A2A40"/>
                </a:solidFill>
                <a:latin typeface="cwTeXMing"/>
              </a:rPr>
              <a:t>FILE STRUCTURE</a:t>
            </a:r>
            <a:r>
              <a:rPr lang="en-US" sz="4200">
                <a:solidFill>
                  <a:srgbClr val="2A2A40"/>
                </a:solidFill>
                <a:latin typeface="cwTeXMing"/>
              </a:rPr>
              <a:t> </a:t>
            </a:r>
          </a:p>
          <a:p>
            <a:pPr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2A2A40"/>
                </a:solidFill>
                <a:latin typeface="cwTeXMing"/>
              </a:rPr>
              <a:t>CODE IMPLEMENTATION</a:t>
            </a:r>
          </a:p>
          <a:p>
            <a:pPr algn="l"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2A2A40"/>
                </a:solidFill>
                <a:latin typeface="cwTeXMing"/>
              </a:rPr>
              <a:t>EXTRA DESIGN PATTERN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8252" y="2070770"/>
            <a:ext cx="9772396" cy="765341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78579" y="254716"/>
            <a:ext cx="1086325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File Structure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21039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D8E6DD"/>
                </a:solidFill>
                <a:latin typeface="cwTeXMing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34182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D8E6DD"/>
                </a:solidFill>
                <a:latin typeface="cwTeXMing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56143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D8E6DD"/>
                </a:solidFill>
                <a:latin typeface="cwTeXMing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4280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897452" y="2316714"/>
            <a:ext cx="722150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wTeXMing"/>
              </a:rPr>
              <a:t>Use micro services. Each entity type has its own service that completes simple functions.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wTeXMing"/>
              </a:rPr>
              <a:t>Only the Service of one entity type can access its own repository.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wTeXMing"/>
              </a:rPr>
              <a:t>Centralized. The instructor service is the center that calls all other micro services.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295631" y="8509064"/>
            <a:ext cx="1963669" cy="14984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39409" y="6783501"/>
            <a:ext cx="13419891" cy="28552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15832" y="1918537"/>
            <a:ext cx="13109827" cy="465082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378579" y="254716"/>
            <a:ext cx="11858777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Controller</a:t>
            </a:r>
          </a:p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634182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D8E6DD"/>
                </a:solidFill>
                <a:latin typeface="cwTeXMing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4280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5832" y="1913996"/>
            <a:ext cx="10117165" cy="36254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33631" y="5802980"/>
            <a:ext cx="13573048" cy="417430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378579" y="254716"/>
            <a:ext cx="1185877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InstructorService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34182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D8E6DD"/>
                </a:solidFill>
                <a:latin typeface="cwTeXMing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4280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0802" y="2137399"/>
            <a:ext cx="13745128" cy="608732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78579" y="254716"/>
            <a:ext cx="1185877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ContractService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34182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D8E6DD"/>
                </a:solidFill>
                <a:latin typeface="cwTeXMing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64280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252040" y="4603142"/>
            <a:ext cx="11382142" cy="56838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15832" y="2958763"/>
            <a:ext cx="13390185" cy="6079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378579" y="254716"/>
            <a:ext cx="1185877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Observer Pattern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34182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D8E6DD"/>
                </a:solidFill>
                <a:latin typeface="cwTeXMing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4280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811550" y="3920419"/>
            <a:ext cx="30875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wTeXMing"/>
              </a:rPr>
              <a:t>The "Observer"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90433" y="2103903"/>
            <a:ext cx="27533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wTeXMing"/>
              </a:rPr>
              <a:t>The "Notifier"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45888" y="2172238"/>
            <a:ext cx="13524158" cy="523384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78579" y="254716"/>
            <a:ext cx="1185877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Observer Pattern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34182" y="4101077"/>
            <a:ext cx="731749" cy="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D8E6DD"/>
                </a:solidFill>
                <a:latin typeface="cwTeXMing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64280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871828" y="1454403"/>
            <a:ext cx="65348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wTeXMing"/>
              </a:rPr>
              <a:t>The "observer.update()" method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9609" y="7872893"/>
            <a:ext cx="826962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wTeXMing"/>
              </a:rPr>
              <a:t>----Why do we need a new handler, instead of just a "update()" function?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9238" y="7872893"/>
            <a:ext cx="784239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wTeXMing"/>
              </a:rPr>
              <a:t>----Because we can separate the behavior apart this way, and evolvement would be easier.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7666" y="4405313"/>
            <a:ext cx="1569266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2A2A40"/>
                </a:solidFill>
                <a:latin typeface="Montserrat Classic"/>
              </a:rPr>
              <a:t>DEMO TIME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886891" y="7243460"/>
            <a:ext cx="7860826" cy="59920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427018" y="794260"/>
            <a:ext cx="10489787" cy="195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417">
                <a:solidFill>
                  <a:srgbClr val="2A2A40"/>
                </a:solidFill>
                <a:latin typeface="Montserrat Classic"/>
              </a:rPr>
              <a:t>Comment </a:t>
            </a:r>
          </a:p>
          <a:p>
            <a:pPr algn="ctr"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6417">
                <a:solidFill>
                  <a:srgbClr val="2A2A40"/>
                </a:solidFill>
                <a:latin typeface="Montserrat Classic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57200" y="2487764"/>
            <a:ext cx="12414084" cy="4136096"/>
            <a:chOff x="0" y="0"/>
            <a:chExt cx="16552112" cy="551479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0"/>
              <a:ext cx="16552112" cy="1246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54"/>
                </a:lnSpc>
              </a:pPr>
              <a:r>
                <a:rPr lang="en-US" sz="5221">
                  <a:solidFill>
                    <a:srgbClr val="000000"/>
                  </a:solidFill>
                  <a:latin typeface="Arbutus Slab"/>
                </a:rPr>
                <a:t>Functions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35282"/>
              <a:ext cx="9759562" cy="3379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7206" indent="-283603" lvl="1">
                <a:lnSpc>
                  <a:spcPts val="4098"/>
                </a:lnSpc>
                <a:buFont typeface="Arial"/>
                <a:buChar char="•"/>
              </a:pPr>
              <a:r>
                <a:rPr lang="en-US" sz="2627" spc="341">
                  <a:solidFill>
                    <a:srgbClr val="000000"/>
                  </a:solidFill>
                  <a:latin typeface="Poppins Medium"/>
                </a:rPr>
                <a:t>DISPLAY COMMENTS AND STARS</a:t>
              </a:r>
            </a:p>
            <a:p>
              <a:pPr marL="567206" indent="-283603" lvl="1">
                <a:lnSpc>
                  <a:spcPts val="4098"/>
                </a:lnSpc>
                <a:buFont typeface="Arial"/>
                <a:buChar char="•"/>
              </a:pPr>
              <a:r>
                <a:rPr lang="en-US" sz="2627" spc="341">
                  <a:solidFill>
                    <a:srgbClr val="000000"/>
                  </a:solidFill>
                  <a:latin typeface="Poppins Medium"/>
                </a:rPr>
                <a:t>COMMENT RATORS AND COMMENTERS</a:t>
              </a:r>
            </a:p>
            <a:p>
              <a:pPr marL="567206" indent="-283603" lvl="1">
                <a:lnSpc>
                  <a:spcPts val="4098"/>
                </a:lnSpc>
                <a:buFont typeface="Arial"/>
                <a:buChar char="•"/>
              </a:pPr>
              <a:r>
                <a:rPr lang="en-US" sz="2627" spc="341">
                  <a:solidFill>
                    <a:srgbClr val="000000"/>
                  </a:solidFill>
                  <a:latin typeface="Poppins Medium"/>
                </a:rPr>
                <a:t>UPDATE </a:t>
              </a:r>
              <a:r>
                <a:rPr lang="en-US" sz="2627" spc="341">
                  <a:solidFill>
                    <a:srgbClr val="000000"/>
                  </a:solidFill>
                  <a:latin typeface="Poppins Medium Semi-Bold"/>
                </a:rPr>
                <a:t>SYNCHRONOUS</a:t>
              </a:r>
            </a:p>
            <a:p>
              <a:pPr>
                <a:lnSpc>
                  <a:spcPts val="4098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559163" y="2315322"/>
            <a:ext cx="7357642" cy="492813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642042" y="7243460"/>
            <a:ext cx="11896608" cy="35249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27018" y="794260"/>
            <a:ext cx="10489787" cy="195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417">
                <a:solidFill>
                  <a:srgbClr val="2A2A40"/>
                </a:solidFill>
                <a:latin typeface="Montserrat Classic"/>
              </a:rPr>
              <a:t>Comment </a:t>
            </a:r>
          </a:p>
          <a:p>
            <a:pPr algn="ctr"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6417">
                <a:solidFill>
                  <a:srgbClr val="2A2A40"/>
                </a:solidFill>
                <a:latin typeface="Montserrat Classic"/>
              </a:rPr>
              <a:t>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583685"/>
            <a:ext cx="12414084" cy="5711094"/>
            <a:chOff x="0" y="0"/>
            <a:chExt cx="16552112" cy="761479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16552112" cy="2655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54"/>
                </a:lnSpc>
              </a:pPr>
              <a:r>
                <a:rPr lang="en-US" sz="5221">
                  <a:solidFill>
                    <a:srgbClr val="000000"/>
                  </a:solidFill>
                  <a:latin typeface="Arbutus Slab"/>
                </a:rPr>
                <a:t>Data needed?</a:t>
              </a:r>
            </a:p>
            <a:p>
              <a:pPr>
                <a:lnSpc>
                  <a:spcPts val="8354"/>
                </a:lnSpc>
              </a:pPr>
              <a:r>
                <a:rPr lang="en-US" sz="5221">
                  <a:solidFill>
                    <a:srgbClr val="000000"/>
                  </a:solidFill>
                  <a:latin typeface="Arbutus Slab"/>
                </a:rPr>
                <a:t>Rater? Commenter?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44490"/>
              <a:ext cx="9759562" cy="4070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7206" indent="-283603" lvl="1">
                <a:lnSpc>
                  <a:spcPts val="4098"/>
                </a:lnSpc>
                <a:buFont typeface="Arial"/>
                <a:buChar char="•"/>
              </a:pPr>
              <a:r>
                <a:rPr lang="en-US" sz="2627" spc="341">
                  <a:solidFill>
                    <a:srgbClr val="000000"/>
                  </a:solidFill>
                  <a:latin typeface="Poppins Medium"/>
                </a:rPr>
                <a:t>NESTED STRUCTURE</a:t>
              </a:r>
            </a:p>
            <a:p>
              <a:pPr marL="567206" indent="-283603" lvl="1">
                <a:lnSpc>
                  <a:spcPts val="4098"/>
                </a:lnSpc>
                <a:buFont typeface="Arial"/>
                <a:buChar char="•"/>
              </a:pPr>
              <a:r>
                <a:rPr lang="en-US" sz="2627" spc="341">
                  <a:solidFill>
                    <a:srgbClr val="000000"/>
                  </a:solidFill>
                  <a:latin typeface="Poppins Medium"/>
                </a:rPr>
                <a:t>DISTINGUISH TWO TYPES OF ROLES</a:t>
              </a:r>
            </a:p>
            <a:p>
              <a:pPr marL="567206" indent="-283603" lvl="1">
                <a:lnSpc>
                  <a:spcPts val="4098"/>
                </a:lnSpc>
                <a:buFont typeface="Arial"/>
                <a:buChar char="•"/>
              </a:pPr>
              <a:r>
                <a:rPr lang="en-US" sz="2627" spc="341">
                  <a:solidFill>
                    <a:srgbClr val="000000"/>
                  </a:solidFill>
                  <a:latin typeface="Poppins Medium"/>
                </a:rPr>
                <a:t>PASS IN NECESSARY PARAMETERS THROUGH PROPS AND LOCAL STORAGE 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362825" y="1777936"/>
            <a:ext cx="7105069" cy="477096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61660" y="6385385"/>
            <a:ext cx="7660605" cy="41613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286875" y="2051277"/>
            <a:ext cx="3086100" cy="1543050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>
              <a:off x="203200" y="-326"/>
              <a:ext cx="406400" cy="407051"/>
            </a:xfrm>
            <a:custGeom>
              <a:avLst/>
              <a:gdLst/>
              <a:ahLst/>
              <a:cxnLst/>
              <a:rect r="r" b="b" t="t" l="l"/>
              <a:pathLst>
                <a:path h="407051" w="406400">
                  <a:moveTo>
                    <a:pt x="406400" y="326"/>
                  </a:moveTo>
                  <a:cubicBezTo>
                    <a:pt x="333587" y="0"/>
                    <a:pt x="266166" y="38659"/>
                    <a:pt x="229665" y="101663"/>
                  </a:cubicBezTo>
                  <a:cubicBezTo>
                    <a:pt x="193164" y="164667"/>
                    <a:pt x="193164" y="242385"/>
                    <a:pt x="229665" y="305389"/>
                  </a:cubicBezTo>
                  <a:cubicBezTo>
                    <a:pt x="266166" y="368393"/>
                    <a:pt x="333587" y="407052"/>
                    <a:pt x="40640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1CB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COMMENT BOX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427018" y="794260"/>
            <a:ext cx="10489787" cy="195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417">
                <a:solidFill>
                  <a:srgbClr val="2A2A40"/>
                </a:solidFill>
                <a:latin typeface="Montserrat Classic"/>
              </a:rPr>
              <a:t>Comment </a:t>
            </a:r>
          </a:p>
          <a:p>
            <a:pPr algn="ctr"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6417">
                <a:solidFill>
                  <a:srgbClr val="2A2A40"/>
                </a:solidFill>
                <a:latin typeface="Montserrat Classic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18432" y="3155185"/>
            <a:ext cx="12414084" cy="5193002"/>
            <a:chOff x="0" y="0"/>
            <a:chExt cx="16552112" cy="692400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0"/>
              <a:ext cx="16552112" cy="2655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54"/>
                </a:lnSpc>
              </a:pPr>
              <a:r>
                <a:rPr lang="en-US" sz="5221">
                  <a:solidFill>
                    <a:srgbClr val="000000"/>
                  </a:solidFill>
                  <a:latin typeface="Arbutus Slab"/>
                </a:rPr>
                <a:t>Data needed?</a:t>
              </a:r>
            </a:p>
            <a:p>
              <a:pPr>
                <a:lnSpc>
                  <a:spcPts val="8354"/>
                </a:lnSpc>
              </a:pPr>
              <a:r>
                <a:rPr lang="en-US" sz="5221">
                  <a:solidFill>
                    <a:srgbClr val="000000"/>
                  </a:solidFill>
                  <a:latin typeface="Arbutus Slab"/>
                </a:rPr>
                <a:t>Rater? Commenter?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544490"/>
              <a:ext cx="9759562" cy="3379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7206" indent="-283603" lvl="1">
                <a:lnSpc>
                  <a:spcPts val="4098"/>
                </a:lnSpc>
                <a:buFont typeface="Arial"/>
                <a:buChar char="•"/>
              </a:pPr>
              <a:r>
                <a:rPr lang="en-US" sz="2627" spc="341">
                  <a:solidFill>
                    <a:srgbClr val="000000"/>
                  </a:solidFill>
                  <a:latin typeface="Poppins Medium"/>
                </a:rPr>
                <a:t>NESTED STRUCTURE</a:t>
              </a:r>
            </a:p>
            <a:p>
              <a:pPr marL="567206" indent="-283603" lvl="1">
                <a:lnSpc>
                  <a:spcPts val="4098"/>
                </a:lnSpc>
                <a:buFont typeface="Arial"/>
                <a:buChar char="•"/>
              </a:pPr>
              <a:r>
                <a:rPr lang="en-US" sz="2627" spc="341">
                  <a:solidFill>
                    <a:srgbClr val="000000"/>
                  </a:solidFill>
                  <a:latin typeface="Poppins Medium"/>
                </a:rPr>
                <a:t>DISTINGUISH TWO TYPES OF ROLES THROUGH BUTTONS</a:t>
              </a:r>
            </a:p>
            <a:p>
              <a:pPr marL="567206" indent="-283603" lvl="1">
                <a:lnSpc>
                  <a:spcPts val="4098"/>
                </a:lnSpc>
                <a:buFont typeface="Arial"/>
                <a:buChar char="•"/>
              </a:pPr>
              <a:r>
                <a:rPr lang="en-US" sz="2627" spc="341">
                  <a:solidFill>
                    <a:srgbClr val="000000"/>
                  </a:solidFill>
                  <a:latin typeface="Poppins Medium"/>
                </a:rPr>
                <a:t>PASS IN NECESSARY PARAMETERS THROUGH PROPS 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2372975" y="2803752"/>
            <a:ext cx="20795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9286875" y="4208637"/>
            <a:ext cx="3086100" cy="1543050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>
              <a:off x="203200" y="-326"/>
              <a:ext cx="406400" cy="407051"/>
            </a:xfrm>
            <a:custGeom>
              <a:avLst/>
              <a:gdLst/>
              <a:ahLst/>
              <a:cxnLst/>
              <a:rect r="r" b="b" t="t" l="l"/>
              <a:pathLst>
                <a:path h="407051" w="406400">
                  <a:moveTo>
                    <a:pt x="406400" y="326"/>
                  </a:moveTo>
                  <a:cubicBezTo>
                    <a:pt x="333587" y="0"/>
                    <a:pt x="266166" y="38659"/>
                    <a:pt x="229665" y="101663"/>
                  </a:cubicBezTo>
                  <a:cubicBezTo>
                    <a:pt x="193164" y="164667"/>
                    <a:pt x="193164" y="242385"/>
                    <a:pt x="229665" y="305389"/>
                  </a:cubicBezTo>
                  <a:cubicBezTo>
                    <a:pt x="266166" y="368393"/>
                    <a:pt x="333587" y="407052"/>
                    <a:pt x="40640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1CB8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BUTTON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12372975" y="4942062"/>
            <a:ext cx="20795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9286875" y="6361287"/>
            <a:ext cx="3086100" cy="1543050"/>
            <a:chOff x="0" y="0"/>
            <a:chExt cx="812800" cy="406400"/>
          </a:xfrm>
        </p:grpSpPr>
        <p:sp>
          <p:nvSpPr>
            <p:cNvPr name="Freeform 16" id="16"/>
            <p:cNvSpPr/>
            <p:nvPr/>
          </p:nvSpPr>
          <p:spPr>
            <a:xfrm>
              <a:off x="203200" y="-326"/>
              <a:ext cx="406400" cy="407051"/>
            </a:xfrm>
            <a:custGeom>
              <a:avLst/>
              <a:gdLst/>
              <a:ahLst/>
              <a:cxnLst/>
              <a:rect r="r" b="b" t="t" l="l"/>
              <a:pathLst>
                <a:path h="407051" w="406400">
                  <a:moveTo>
                    <a:pt x="406400" y="326"/>
                  </a:moveTo>
                  <a:cubicBezTo>
                    <a:pt x="333587" y="0"/>
                    <a:pt x="266166" y="38659"/>
                    <a:pt x="229665" y="101663"/>
                  </a:cubicBezTo>
                  <a:cubicBezTo>
                    <a:pt x="193164" y="164667"/>
                    <a:pt x="193164" y="242385"/>
                    <a:pt x="229665" y="305389"/>
                  </a:cubicBezTo>
                  <a:cubicBezTo>
                    <a:pt x="266166" y="368393"/>
                    <a:pt x="333587" y="407052"/>
                    <a:pt x="40640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1CB8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DIALOGUE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12372975" y="7132812"/>
            <a:ext cx="20795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9" id="19"/>
          <p:cNvGrpSpPr/>
          <p:nvPr/>
        </p:nvGrpSpPr>
        <p:grpSpPr>
          <a:xfrm rot="0">
            <a:off x="9286875" y="8486775"/>
            <a:ext cx="3086100" cy="1543050"/>
            <a:chOff x="0" y="0"/>
            <a:chExt cx="812800" cy="406400"/>
          </a:xfrm>
        </p:grpSpPr>
        <p:sp>
          <p:nvSpPr>
            <p:cNvPr name="Freeform 20" id="20"/>
            <p:cNvSpPr/>
            <p:nvPr/>
          </p:nvSpPr>
          <p:spPr>
            <a:xfrm>
              <a:off x="203200" y="-326"/>
              <a:ext cx="406400" cy="407051"/>
            </a:xfrm>
            <a:custGeom>
              <a:avLst/>
              <a:gdLst/>
              <a:ahLst/>
              <a:cxnLst/>
              <a:rect r="r" b="b" t="t" l="l"/>
              <a:pathLst>
                <a:path h="407051" w="406400">
                  <a:moveTo>
                    <a:pt x="406400" y="326"/>
                  </a:moveTo>
                  <a:cubicBezTo>
                    <a:pt x="333587" y="0"/>
                    <a:pt x="266166" y="38659"/>
                    <a:pt x="229665" y="101663"/>
                  </a:cubicBezTo>
                  <a:cubicBezTo>
                    <a:pt x="193164" y="164667"/>
                    <a:pt x="193164" y="242385"/>
                    <a:pt x="229665" y="305389"/>
                  </a:cubicBezTo>
                  <a:cubicBezTo>
                    <a:pt x="266166" y="368393"/>
                    <a:pt x="333587" y="407052"/>
                    <a:pt x="40640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1CB8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UPDATE 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898196" y="3388179"/>
            <a:ext cx="3086100" cy="1543050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>
              <a:off x="203200" y="-326"/>
              <a:ext cx="406400" cy="407051"/>
            </a:xfrm>
            <a:custGeom>
              <a:avLst/>
              <a:gdLst/>
              <a:ahLst/>
              <a:cxnLst/>
              <a:rect r="r" b="b" t="t" l="l"/>
              <a:pathLst>
                <a:path h="407051" w="406400">
                  <a:moveTo>
                    <a:pt x="406400" y="326"/>
                  </a:moveTo>
                  <a:cubicBezTo>
                    <a:pt x="333587" y="0"/>
                    <a:pt x="266166" y="38659"/>
                    <a:pt x="229665" y="101663"/>
                  </a:cubicBezTo>
                  <a:cubicBezTo>
                    <a:pt x="193164" y="164667"/>
                    <a:pt x="193164" y="242385"/>
                    <a:pt x="229665" y="305389"/>
                  </a:cubicBezTo>
                  <a:cubicBezTo>
                    <a:pt x="266166" y="368393"/>
                    <a:pt x="333587" y="407052"/>
                    <a:pt x="40640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1CB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COMPONENT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4984296" y="4159704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11292840" y="3407229"/>
            <a:ext cx="3086100" cy="1543050"/>
            <a:chOff x="0" y="0"/>
            <a:chExt cx="812800" cy="406400"/>
          </a:xfrm>
        </p:grpSpPr>
        <p:sp>
          <p:nvSpPr>
            <p:cNvPr name="Freeform 8" id="8"/>
            <p:cNvSpPr/>
            <p:nvPr/>
          </p:nvSpPr>
          <p:spPr>
            <a:xfrm>
              <a:off x="203200" y="-326"/>
              <a:ext cx="406400" cy="407051"/>
            </a:xfrm>
            <a:custGeom>
              <a:avLst/>
              <a:gdLst/>
              <a:ahLst/>
              <a:cxnLst/>
              <a:rect r="r" b="b" t="t" l="l"/>
              <a:pathLst>
                <a:path h="407051" w="406400">
                  <a:moveTo>
                    <a:pt x="406400" y="326"/>
                  </a:moveTo>
                  <a:cubicBezTo>
                    <a:pt x="333587" y="0"/>
                    <a:pt x="266166" y="38659"/>
                    <a:pt x="229665" y="101663"/>
                  </a:cubicBezTo>
                  <a:cubicBezTo>
                    <a:pt x="193164" y="164667"/>
                    <a:pt x="193164" y="242385"/>
                    <a:pt x="229665" y="305389"/>
                  </a:cubicBezTo>
                  <a:cubicBezTo>
                    <a:pt x="266166" y="368393"/>
                    <a:pt x="333587" y="407052"/>
                    <a:pt x="40640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1CB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CLASSES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201475" y="4950279"/>
            <a:ext cx="7086525" cy="623682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427018" y="794260"/>
            <a:ext cx="10489787" cy="98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6417">
                <a:solidFill>
                  <a:srgbClr val="2A2A40"/>
                </a:solidFill>
                <a:latin typeface="Montserrat Classic"/>
              </a:rPr>
              <a:t>Comment 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41071" y="5143500"/>
            <a:ext cx="3086100" cy="1543050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>
              <a:off x="203200" y="-326"/>
              <a:ext cx="406400" cy="407051"/>
            </a:xfrm>
            <a:custGeom>
              <a:avLst/>
              <a:gdLst/>
              <a:ahLst/>
              <a:cxnLst/>
              <a:rect r="r" b="b" t="t" l="l"/>
              <a:pathLst>
                <a:path h="407051" w="406400">
                  <a:moveTo>
                    <a:pt x="406400" y="326"/>
                  </a:moveTo>
                  <a:cubicBezTo>
                    <a:pt x="333587" y="0"/>
                    <a:pt x="266166" y="38659"/>
                    <a:pt x="229665" y="101663"/>
                  </a:cubicBezTo>
                  <a:cubicBezTo>
                    <a:pt x="193164" y="164667"/>
                    <a:pt x="193164" y="242385"/>
                    <a:pt x="229665" y="305389"/>
                  </a:cubicBezTo>
                  <a:cubicBezTo>
                    <a:pt x="266166" y="368393"/>
                    <a:pt x="333587" y="407052"/>
                    <a:pt x="40640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1CB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SOME COMPONENT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5127171" y="587692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11619411" y="5143500"/>
            <a:ext cx="3086100" cy="1543050"/>
            <a:chOff x="0" y="0"/>
            <a:chExt cx="812800" cy="406400"/>
          </a:xfrm>
        </p:grpSpPr>
        <p:sp>
          <p:nvSpPr>
            <p:cNvPr name="Freeform 8" id="8"/>
            <p:cNvSpPr/>
            <p:nvPr/>
          </p:nvSpPr>
          <p:spPr>
            <a:xfrm>
              <a:off x="203200" y="-326"/>
              <a:ext cx="406400" cy="407051"/>
            </a:xfrm>
            <a:custGeom>
              <a:avLst/>
              <a:gdLst/>
              <a:ahLst/>
              <a:cxnLst/>
              <a:rect r="r" b="b" t="t" l="l"/>
              <a:pathLst>
                <a:path h="407051" w="406400">
                  <a:moveTo>
                    <a:pt x="406400" y="326"/>
                  </a:moveTo>
                  <a:cubicBezTo>
                    <a:pt x="333587" y="0"/>
                    <a:pt x="266166" y="38659"/>
                    <a:pt x="229665" y="101663"/>
                  </a:cubicBezTo>
                  <a:cubicBezTo>
                    <a:pt x="193164" y="164667"/>
                    <a:pt x="193164" y="242385"/>
                    <a:pt x="229665" y="305389"/>
                  </a:cubicBezTo>
                  <a:cubicBezTo>
                    <a:pt x="266166" y="368393"/>
                    <a:pt x="333587" y="407052"/>
                    <a:pt x="40640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1CB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Montserrat Classic"/>
                </a:rPr>
                <a:t>"ABSTRACT CLASSES"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427018" y="794260"/>
            <a:ext cx="10489787" cy="98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6417">
                <a:solidFill>
                  <a:srgbClr val="2A2A40"/>
                </a:solidFill>
                <a:latin typeface="Montserrat Classic"/>
              </a:rPr>
              <a:t>Comment 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71059" y="1661232"/>
            <a:ext cx="8370026" cy="75970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96164" y="1019175"/>
            <a:ext cx="448924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A2A40"/>
                </a:solidFill>
                <a:latin typeface="Montserrat Classic"/>
              </a:rPr>
              <a:t>REACT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54209" y="2780532"/>
            <a:ext cx="9084748" cy="600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2A2A40"/>
                </a:solidFill>
                <a:latin typeface="Montserrat Classic"/>
              </a:rPr>
              <a:t>OOP</a:t>
            </a:r>
          </a:p>
          <a:p>
            <a:pPr marL="1727199" indent="-575733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2A2A40"/>
                </a:solidFill>
                <a:latin typeface="Montserrat Classic"/>
              </a:rPr>
              <a:t>encapsulation</a:t>
            </a:r>
          </a:p>
          <a:p>
            <a:pPr marL="1727199" indent="-575733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2A2A40"/>
                </a:solidFill>
                <a:latin typeface="Montserrat Classic"/>
              </a:rPr>
              <a:t>building blocks for reuse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2A2A40"/>
                </a:solidFill>
                <a:latin typeface="Montserrat Classic"/>
              </a:rPr>
              <a:t>FP</a:t>
            </a:r>
          </a:p>
          <a:p>
            <a:pPr marL="1727199" indent="-575733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2A2A40"/>
                </a:solidFill>
                <a:latin typeface="Montserrat Classic"/>
              </a:rPr>
              <a:t>function as object</a:t>
            </a:r>
          </a:p>
          <a:p>
            <a:pPr marL="1727199" indent="-575733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2A2A40"/>
                </a:solidFill>
                <a:latin typeface="Montserrat Classic"/>
              </a:rPr>
              <a:t>UI = f(state) </a:t>
            </a:r>
          </a:p>
          <a:p>
            <a:pPr>
              <a:lnSpc>
                <a:spcPts val="4799"/>
              </a:lnSpc>
            </a:pPr>
          </a:p>
          <a:p>
            <a:pPr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sz="3999">
                <a:solidFill>
                  <a:srgbClr val="2A2A40"/>
                </a:solidFill>
                <a:latin typeface="Montserrat Classic"/>
              </a:rPr>
              <a:t>State Pattern</a:t>
            </a:r>
            <a:r>
              <a:rPr lang="en-US" sz="3999">
                <a:solidFill>
                  <a:srgbClr val="2A2A40"/>
                </a:solidFill>
                <a:latin typeface="Montserrat Classic"/>
              </a:rPr>
              <a:t> </a:t>
            </a:r>
          </a:p>
          <a:p>
            <a:pPr algn="l">
              <a:lnSpc>
                <a:spcPts val="4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27018" y="794260"/>
            <a:ext cx="10489787" cy="98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  <a:spcBef>
                <a:spcPct val="0"/>
              </a:spcBef>
            </a:pPr>
            <a:r>
              <a:rPr lang="en-US" sz="6417">
                <a:solidFill>
                  <a:srgbClr val="2A2A40"/>
                </a:solidFill>
                <a:latin typeface="Montserrat Classic"/>
              </a:rPr>
              <a:t>Selenium Test 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07557" y="2653989"/>
            <a:ext cx="10072887" cy="60736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7666" y="4405313"/>
            <a:ext cx="15692667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2A2A40"/>
                </a:solidFill>
                <a:latin typeface="Montserrat Classic"/>
              </a:rPr>
              <a:t>Reflection</a:t>
            </a:r>
          </a:p>
          <a:p>
            <a:pPr algn="ctr" marL="0" indent="0" lvl="0">
              <a:lnSpc>
                <a:spcPts val="1151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04270" y="1999483"/>
            <a:ext cx="8406758" cy="81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5"/>
              </a:lnSpc>
            </a:pPr>
            <a:r>
              <a:rPr lang="en-US" sz="3487" spc="331">
                <a:solidFill>
                  <a:srgbClr val="000000"/>
                </a:solidFill>
                <a:latin typeface="Luthier"/>
              </a:rPr>
              <a:t>API DOCUMENTATION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01847" y="2181410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D8E6DD"/>
                </a:solidFill>
                <a:latin typeface="Arbutus Slab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04270" y="4571825"/>
            <a:ext cx="7322748" cy="81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975"/>
              </a:lnSpc>
              <a:spcBef>
                <a:spcPct val="0"/>
              </a:spcBef>
            </a:pPr>
            <a:r>
              <a:rPr lang="en-US" sz="3487" spc="331">
                <a:solidFill>
                  <a:srgbClr val="000000"/>
                </a:solidFill>
                <a:latin typeface="Luthier"/>
              </a:rPr>
              <a:t>CHAT SYSTEM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788453" y="4757501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901847" y="4747070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D8E6DD"/>
                </a:solidFill>
                <a:latin typeface="Arbutus Slab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04270" y="3289757"/>
            <a:ext cx="7322748" cy="81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975"/>
              </a:lnSpc>
              <a:spcBef>
                <a:spcPct val="0"/>
              </a:spcBef>
            </a:pPr>
            <a:r>
              <a:rPr lang="en-US" sz="3487" spc="331">
                <a:solidFill>
                  <a:srgbClr val="000000"/>
                </a:solidFill>
                <a:latin typeface="Luthier"/>
              </a:rPr>
              <a:t>AVATAR SYSTEM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788453" y="3477660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901847" y="3467229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D8E6DD"/>
                </a:solidFill>
                <a:latin typeface="Arbutus Slab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04270" y="5853894"/>
            <a:ext cx="7322748" cy="81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975"/>
              </a:lnSpc>
              <a:spcBef>
                <a:spcPct val="0"/>
              </a:spcBef>
            </a:pPr>
            <a:r>
              <a:rPr lang="en-US" sz="3487" spc="331">
                <a:solidFill>
                  <a:srgbClr val="000000"/>
                </a:solidFill>
                <a:latin typeface="Luthier"/>
              </a:rPr>
              <a:t>WEB CRAWLER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88453" y="6037341"/>
            <a:ext cx="771999" cy="771999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901847" y="6026910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D8E6DD"/>
                </a:solidFill>
                <a:latin typeface="Arbutus Slab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4602" y="2182316"/>
            <a:ext cx="5037000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Things we can do better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04270" y="7235493"/>
            <a:ext cx="7322748" cy="81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975"/>
              </a:lnSpc>
              <a:spcBef>
                <a:spcPct val="0"/>
              </a:spcBef>
            </a:pPr>
            <a:r>
              <a:rPr lang="en-US" sz="3487" spc="331">
                <a:solidFill>
                  <a:srgbClr val="000000"/>
                </a:solidFill>
                <a:latin typeface="Luthier"/>
              </a:rPr>
              <a:t>DISTRIBUTED SYSTEM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788453" y="7418940"/>
            <a:ext cx="771999" cy="771999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901847" y="7408509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D8E6DD"/>
                </a:solidFill>
                <a:latin typeface="Arbutus Slab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5964" y="2038189"/>
            <a:ext cx="1569266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2A2A40"/>
                </a:solidFill>
                <a:latin typeface="Montserrat Classic"/>
              </a:rPr>
              <a:t>Technical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11178" y="4642802"/>
            <a:ext cx="12065645" cy="459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A2A40"/>
                </a:solidFill>
                <a:latin typeface="cwTeXMing"/>
              </a:rPr>
              <a:t>Jay : Contract &amp; Rating ---- Frontend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A2A40"/>
                </a:solidFill>
                <a:latin typeface="cwTeXMing"/>
              </a:rPr>
              <a:t>Kyrie: Contract ---- Backend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A2A40"/>
                </a:solidFill>
                <a:latin typeface="cwTeXMing"/>
              </a:rPr>
              <a:t>Sienna: Comment  ---- Frontend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A2A40"/>
                </a:solidFill>
                <a:latin typeface="cwTeXMing"/>
              </a:rPr>
              <a:t>Sienna: Testing </a:t>
            </a:r>
          </a:p>
          <a:p>
            <a:pPr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04270" y="1999483"/>
            <a:ext cx="8406758" cy="17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75"/>
              </a:lnSpc>
            </a:pPr>
            <a:r>
              <a:rPr lang="en-US" sz="3487" spc="331">
                <a:solidFill>
                  <a:srgbClr val="000000"/>
                </a:solidFill>
                <a:latin typeface="Luthier"/>
              </a:rPr>
              <a:t>KYRIE</a:t>
            </a:r>
          </a:p>
          <a:p>
            <a:pPr algn="l">
              <a:lnSpc>
                <a:spcPts val="6975"/>
              </a:lnSpc>
            </a:pPr>
            <a:r>
              <a:rPr lang="en-US" sz="3487" spc="331">
                <a:solidFill>
                  <a:srgbClr val="000000"/>
                </a:solidFill>
                <a:latin typeface="Luthier"/>
              </a:rPr>
              <a:t>BACKEND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44000" y="6669453"/>
            <a:ext cx="7322748" cy="258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75"/>
              </a:lnSpc>
            </a:pPr>
            <a:r>
              <a:rPr lang="en-US" sz="3487" spc="331">
                <a:solidFill>
                  <a:srgbClr val="000000"/>
                </a:solidFill>
                <a:latin typeface="Luthier"/>
              </a:rPr>
              <a:t>SIENNA</a:t>
            </a:r>
          </a:p>
          <a:p>
            <a:pPr algn="l" marL="0" indent="0" lvl="1">
              <a:lnSpc>
                <a:spcPts val="6975"/>
              </a:lnSpc>
              <a:spcBef>
                <a:spcPct val="0"/>
              </a:spcBef>
            </a:pPr>
            <a:r>
              <a:rPr lang="en-US" sz="3487" spc="331">
                <a:solidFill>
                  <a:srgbClr val="000000"/>
                </a:solidFill>
                <a:latin typeface="Luthier"/>
              </a:rPr>
              <a:t>COWORKED FRONTEND AND TEST</a:t>
            </a:r>
            <a:r>
              <a:rPr lang="en-US" sz="3487" spc="331">
                <a:solidFill>
                  <a:srgbClr val="000000"/>
                </a:solidFill>
                <a:latin typeface="Luthier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88453" y="4536992"/>
            <a:ext cx="771999" cy="77199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4251242"/>
            <a:ext cx="7322748" cy="17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75"/>
              </a:lnSpc>
            </a:pPr>
            <a:r>
              <a:rPr lang="en-US" sz="3487" spc="331">
                <a:solidFill>
                  <a:srgbClr val="000000"/>
                </a:solidFill>
                <a:latin typeface="Luthier"/>
              </a:rPr>
              <a:t>JAY</a:t>
            </a:r>
          </a:p>
          <a:p>
            <a:pPr algn="l" marL="0" indent="0" lvl="1">
              <a:lnSpc>
                <a:spcPts val="6975"/>
              </a:lnSpc>
              <a:spcBef>
                <a:spcPct val="0"/>
              </a:spcBef>
            </a:pPr>
            <a:r>
              <a:rPr lang="en-US" sz="3487" spc="331">
                <a:solidFill>
                  <a:srgbClr val="000000"/>
                </a:solidFill>
                <a:latin typeface="Luthier"/>
              </a:rPr>
              <a:t>FRONTEND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788453" y="6880616"/>
            <a:ext cx="771999" cy="7719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A2A4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74602" y="2182316"/>
            <a:ext cx="569014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Teamwork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770727" y="4301705"/>
            <a:ext cx="10746545" cy="3343316"/>
            <a:chOff x="0" y="0"/>
            <a:chExt cx="14328727" cy="44577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4328727" cy="184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66"/>
                </a:lnSpc>
              </a:pPr>
              <a:r>
                <a:rPr lang="en-US" sz="8871">
                  <a:solidFill>
                    <a:srgbClr val="000000"/>
                  </a:solidFill>
                  <a:latin typeface="Parisienne Bold Italics"/>
                </a:rPr>
                <a:t>Thank you for listening!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10449"/>
              <a:ext cx="14328727" cy="695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3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61936"/>
              <a:ext cx="14328727" cy="695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3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88512" y="2363044"/>
            <a:ext cx="5041422" cy="54895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939634" y="1177369"/>
            <a:ext cx="3310019" cy="19054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862801" y="1097858"/>
            <a:ext cx="3840780" cy="206449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939634" y="3857364"/>
            <a:ext cx="3310019" cy="24628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939634" y="7094701"/>
            <a:ext cx="3310019" cy="295537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887391" y="7172606"/>
            <a:ext cx="6247676" cy="279956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395703" y="3372327"/>
            <a:ext cx="5231051" cy="345193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647307" y="66040"/>
            <a:ext cx="8993386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wTeXMing"/>
              </a:rPr>
              <a:t>FRONT-END FILE STRUCTURE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rot="-3879980">
            <a:off x="4587511" y="3599911"/>
            <a:ext cx="329454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rot="-46449">
            <a:off x="5529870" y="5079244"/>
            <a:ext cx="14098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rot="4071543">
            <a:off x="4364591" y="6821053"/>
            <a:ext cx="374038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rot="0">
            <a:off x="10249653" y="2111054"/>
            <a:ext cx="261314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rot="15256">
            <a:off x="10249642" y="5074482"/>
            <a:ext cx="214607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rot="0">
            <a:off x="10249653" y="8553338"/>
            <a:ext cx="163773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5652" y="2166228"/>
            <a:ext cx="6520553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CONTRACT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(FRONTEND)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09195" y="2036445"/>
            <a:ext cx="8000343" cy="310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2A2A40"/>
                </a:solidFill>
                <a:latin typeface="cwTeXMing"/>
              </a:rPr>
              <a:t>COMPONENTS</a:t>
            </a:r>
          </a:p>
          <a:p>
            <a:pPr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2A2A40"/>
                </a:solidFill>
                <a:latin typeface="cwTeXMing"/>
              </a:rPr>
              <a:t>CODE IMPLEMENTATION</a:t>
            </a:r>
          </a:p>
          <a:p>
            <a:pPr algn="l"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2A2A40"/>
                </a:solidFill>
                <a:latin typeface="cwTeXMing"/>
              </a:rPr>
              <a:t>DESIGN PATTERN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5832" y="2516664"/>
            <a:ext cx="5791175" cy="52536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57087" y="1777936"/>
            <a:ext cx="9499538" cy="22335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6302" t="0" r="6302" b="0"/>
          <a:stretch>
            <a:fillRect/>
          </a:stretch>
        </p:blipFill>
        <p:spPr>
          <a:xfrm flipH="false" flipV="false" rot="0">
            <a:off x="8452328" y="4011458"/>
            <a:ext cx="9504297" cy="103264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193875" y="5571316"/>
            <a:ext cx="5900249" cy="439803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376601" y="6132541"/>
            <a:ext cx="5580024" cy="32755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19826" y="409575"/>
            <a:ext cx="764834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COMPONENTS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735689" y="2579113"/>
            <a:ext cx="7076695" cy="730497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5846" y="3493191"/>
            <a:ext cx="8208154" cy="547682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327328" y="269939"/>
            <a:ext cx="9633344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IMPLEMENTATION</a:t>
            </a:r>
          </a:p>
          <a:p>
            <a:pPr algn="ctr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899">
                <a:solidFill>
                  <a:srgbClr val="2A2A40"/>
                </a:solidFill>
                <a:latin typeface="Montserrat Classic"/>
              </a:rPr>
              <a:t>(SERVICES)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27328" y="3371138"/>
            <a:ext cx="9570573" cy="58871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45864" y="269939"/>
            <a:ext cx="13733501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IMPLEMENTATION</a:t>
            </a:r>
          </a:p>
          <a:p>
            <a:pPr algn="ctr" marL="0" indent="0" lvl="0">
              <a:lnSpc>
                <a:spcPts val="5879"/>
              </a:lnSpc>
              <a:spcBef>
                <a:spcPct val="0"/>
              </a:spcBef>
            </a:pPr>
            <a:r>
              <a:rPr lang="en-US" sz="4899">
                <a:solidFill>
                  <a:srgbClr val="2A2A40"/>
                </a:solidFill>
                <a:latin typeface="Montserrat Classic"/>
              </a:rPr>
              <a:t>(SEND CONTRACT)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6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832" y="279464"/>
            <a:ext cx="1963669" cy="1498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5832" y="4410353"/>
            <a:ext cx="7115294" cy="484794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670422" y="2501941"/>
            <a:ext cx="5902559" cy="484794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203597" y="6058296"/>
            <a:ext cx="6084403" cy="390135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01022" y="269939"/>
            <a:ext cx="1568595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A2A40"/>
                </a:solidFill>
                <a:latin typeface="Montserrat Classic"/>
              </a:rPr>
              <a:t>IMPLEMENTATION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2A2A40"/>
                </a:solidFill>
                <a:latin typeface="Montserrat Classic"/>
              </a:rPr>
              <a:t>(GET CONTRACT INFO)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DAFVTcJzEg8</dc:identifier>
  <dcterms:modified xsi:type="dcterms:W3CDTF">2011-08-01T06:04:30Z</dcterms:modified>
  <cp:revision>1</cp:revision>
  <dc:title>Copy of SE Final Project Presentation</dc:title>
</cp:coreProperties>
</file>